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3" r:id="rId2"/>
    <p:sldId id="280" r:id="rId3"/>
    <p:sldId id="303" r:id="rId4"/>
    <p:sldId id="336" r:id="rId5"/>
    <p:sldId id="350" r:id="rId6"/>
    <p:sldId id="351" r:id="rId7"/>
    <p:sldId id="352" r:id="rId8"/>
    <p:sldId id="353" r:id="rId9"/>
    <p:sldId id="335" r:id="rId10"/>
    <p:sldId id="354" r:id="rId11"/>
    <p:sldId id="355" r:id="rId12"/>
    <p:sldId id="356" r:id="rId13"/>
    <p:sldId id="357" r:id="rId14"/>
    <p:sldId id="358" r:id="rId15"/>
    <p:sldId id="324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457" autoAdjust="0"/>
  </p:normalViewPr>
  <p:slideViewPr>
    <p:cSldViewPr snapToGrid="0">
      <p:cViewPr varScale="1">
        <p:scale>
          <a:sx n="108" d="100"/>
          <a:sy n="108" d="100"/>
        </p:scale>
        <p:origin x="706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02DA-D499-4F04-93A2-17F2B2200ABD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2F91-B2B2-441A-9EAA-99B1521CAD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93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366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13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7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6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88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20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083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28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033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679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444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55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C057DB-D0B6-47CC-845F-243F2CA2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C08AB9-0C36-4DE4-8400-B76763D85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40304D-D068-4288-832C-02B79061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8BDDCC-FD44-4469-8C73-146FE343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A7EC1A-E0F2-4FB9-8EEE-755F4170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48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957F9-8447-4718-8275-0529F8B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0793DD-6534-42D0-A8F8-47821033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BBF2F3-6689-4BF7-B542-6274239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D0103B-82CF-4B8A-9DC8-1B89237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08533A-DEFA-4639-B456-E256066A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35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50919D0-9207-4D1F-8AC7-B39682BE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F098783-86EE-47B6-A9F9-250641A9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7E181-1735-4001-BBF1-9001DFE0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9EF38C-51FE-458B-82B5-56C3F6D5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338EAA-AB3F-4BA1-A633-83C1E3BD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32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265691"/>
            <a:ext cx="4864650" cy="1540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33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fld id="{DAC15A13-3B68-4CA3-82C6-67D8A14EAE98}" type="slidenum">
              <a:rPr lang="it-IT" sz="952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22066">
                <a:defRPr/>
              </a:pPr>
              <a:t>‹N›</a:t>
            </a:fld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xmlns="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19" y="3040772"/>
            <a:ext cx="3958153" cy="12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112" y="1"/>
            <a:ext cx="3839888" cy="72608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99E5A5F5-CBCB-44F7-8188-EF5EB03B50EF}"/>
              </a:ext>
            </a:extLst>
          </p:cNvPr>
          <p:cNvSpPr/>
          <p:nvPr userDrawn="1"/>
        </p:nvSpPr>
        <p:spPr>
          <a:xfrm>
            <a:off x="0" y="6669158"/>
            <a:ext cx="12192000" cy="188843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1" cy="5378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49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95213"/>
            <a:ext cx="10515601" cy="45240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33"/>
            </a:lvl1pPr>
            <a:lvl2pPr>
              <a:lnSpc>
                <a:spcPct val="100000"/>
              </a:lnSpc>
              <a:defRPr sz="1497"/>
            </a:lvl2pPr>
            <a:lvl3pPr>
              <a:lnSpc>
                <a:spcPct val="100000"/>
              </a:lnSpc>
              <a:defRPr sz="1429"/>
            </a:lvl3pPr>
            <a:lvl4pPr>
              <a:lnSpc>
                <a:spcPct val="100000"/>
              </a:lnSpc>
              <a:defRPr sz="1225"/>
            </a:lvl4pPr>
            <a:lvl5pPr>
              <a:lnSpc>
                <a:spcPct val="100000"/>
              </a:lnSpc>
              <a:defRPr sz="1225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597160"/>
            <a:ext cx="4114799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2721" y="6597160"/>
            <a:ext cx="2743200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938707"/>
            <a:ext cx="10515599" cy="41195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33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0" indent="0">
              <a:buNone/>
              <a:defRPr sz="1600" b="1"/>
            </a:lvl4pPr>
            <a:lvl5pPr marL="1828626" indent="0">
              <a:buNone/>
              <a:defRPr sz="1600" b="1"/>
            </a:lvl5pPr>
            <a:lvl6pPr marL="2285782" indent="0">
              <a:buNone/>
              <a:defRPr sz="1600" b="1"/>
            </a:lvl6pPr>
            <a:lvl7pPr marL="2742940" indent="0">
              <a:buNone/>
              <a:defRPr sz="1600" b="1"/>
            </a:lvl7pPr>
            <a:lvl8pPr marL="3200096" indent="0">
              <a:buNone/>
              <a:defRPr sz="1600" b="1"/>
            </a:lvl8pPr>
            <a:lvl9pPr marL="3657252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83" y="5963844"/>
            <a:ext cx="2011278" cy="6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C8184A-659B-4816-9618-612D8817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6936BE-D926-4365-8246-390D496F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BFD76F-798D-4C52-8EE7-DB595BE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CD7653-31E1-46AC-BC8F-5F8C0F42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601F38-0BA0-4C6E-85B0-4CE160FD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7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19B708-AA08-44B9-840F-B7262F3A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D3C6F7-A82F-45B8-9680-39E419E6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4B968-060C-4F80-BC49-794BBB86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C9B4A0-8EA7-4C6B-9758-753E323F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E7059-4943-427F-B079-28C952AA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0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6B617-D294-4199-B9BD-EC001335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7E9CC7-E26F-4A21-8D6A-296CBAAA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D020D7-C0D5-4056-BAE9-A59D66993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2FB727-E2F4-4D31-AD84-715A0AD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CB5A3B-2DFD-4C3E-B144-044934A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D2300F-AACA-4D9D-A4A8-5D6C67C9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48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046EB-C37B-4927-B352-B99BEFC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54E764-0F2F-45E5-86AD-888DB195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52BCA9-5F2B-4B0E-B997-90A62B57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35A826E-0D55-43F2-9B3B-B67E166CB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B282DF-978E-4601-9733-22E1717BD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838ABA1-2357-4D98-A7B6-F577F0F8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614457-3A92-4FAD-88F7-1254CF6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2894C5C-EA7D-4AF5-95D4-0F1ED1AD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5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02746D-2753-4024-9919-8BE2F2C6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6CBE00-8537-4487-87C7-7F8F26AD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1C8FE3-DAAD-48F5-A029-4EC0A54E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A29C8E0-D523-4DF3-BC92-FCC9FC6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6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347A79B-58F9-4A4F-9763-0CF7DC04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EB2C1B3-5AD2-4E88-81B2-1151BC8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B9063B-0872-4E53-AA76-7CDE606A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7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1ECB68-1D69-4968-AA53-C2762731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BFAE5C-4E2C-4E91-BCCD-BD58CCB2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0BAF3B-3E0B-4CF0-B655-70314AC2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4DBB24-321D-4A58-91F0-43C996F9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A5EA89B-CE72-4B7A-A423-2D2B43BE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7C67BB-EAD4-4EC9-B42C-4D94A96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42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1FFAF-9465-4229-9C84-D5DE2CB7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0F3E22B-CF61-499F-AFE2-6F4D05284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4024C4-C779-425D-AC36-28A24B3E3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2B38C8-5353-4444-985F-E427F9DB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F41BC9-5D17-4764-AAA5-0D8C6330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A82A71-135E-47C2-B9A9-02216F2E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6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C710696-C8B2-4E53-B4D1-CECF24D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B31BFB-F516-4512-967D-ED8413AB7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30FBBB-F6B3-4493-BD0E-A3F4657D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9DF2-805F-42C2-AD46-567D10E91197}" type="datetimeFigureOut">
              <a:rPr lang="it-IT" smtClean="0"/>
              <a:t>21/07/2020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0EF165-0E20-4BE7-B56B-F108A8BDD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A7F43C-5215-445B-BBD4-0D0C76CE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8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torage/volum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304" y="4374308"/>
            <a:ext cx="5756708" cy="195511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816"/>
              </a:spcAft>
            </a:pPr>
            <a:r>
              <a:rPr lang="it-IT" sz="2800" dirty="0"/>
              <a:t>Corso </a:t>
            </a:r>
            <a:r>
              <a:rPr lang="it-IT" sz="2800" dirty="0" err="1" smtClean="0"/>
              <a:t>Microservizi</a:t>
            </a:r>
            <a:endParaRPr lang="it-IT" sz="2800" dirty="0"/>
          </a:p>
          <a:p>
            <a:pPr>
              <a:spcAft>
                <a:spcPts val="816"/>
              </a:spcAft>
            </a:pPr>
            <a:r>
              <a:rPr lang="it-IT" sz="2400" b="1" dirty="0" err="1" smtClean="0">
                <a:latin typeface="Arial" panose="020B0604020202020204" pitchFamily="34" charset="0"/>
              </a:rPr>
              <a:t>Docker</a:t>
            </a:r>
            <a:endParaRPr lang="it-IT" sz="2400" b="1" dirty="0">
              <a:latin typeface="Arial" panose="020B0604020202020204" pitchFamily="34" charset="0"/>
            </a:endParaRPr>
          </a:p>
          <a:p>
            <a:pPr>
              <a:spcAft>
                <a:spcPts val="816"/>
              </a:spcAft>
            </a:pP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2400" b="1" spc="-1" dirty="0" smtClean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Giovanni De Palma</a:t>
            </a: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2400" dirty="0"/>
          </a:p>
          <a:p>
            <a:pPr>
              <a:spcAft>
                <a:spcPts val="816"/>
              </a:spcAft>
            </a:pPr>
            <a:endParaRPr lang="it-IT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5128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err="1"/>
              <a:t>Secrets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936119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Impareremo come usare la dichiarazione dei secret chiamata “secret-</a:t>
            </a:r>
            <a:r>
              <a:rPr lang="it-IT" dirty="0" err="1" smtClean="0"/>
              <a:t>backed</a:t>
            </a:r>
            <a:r>
              <a:rPr lang="it-IT" dirty="0" smtClean="0"/>
              <a:t>”.</a:t>
            </a:r>
          </a:p>
          <a:p>
            <a:endParaRPr lang="it-IT" dirty="0" smtClean="0"/>
          </a:p>
          <a:p>
            <a:r>
              <a:rPr lang="it-IT" dirty="0" smtClean="0"/>
              <a:t>In alcune versioni di K8s, quando ci si sposta da una dichiarazione “</a:t>
            </a:r>
            <a:r>
              <a:rPr lang="it-IT" dirty="0" err="1" smtClean="0"/>
              <a:t>variable-based</a:t>
            </a:r>
            <a:r>
              <a:rPr lang="it-IT" dirty="0" smtClean="0"/>
              <a:t>” (quella vista fino ad ora) ad una dichiarazione “secret-</a:t>
            </a:r>
            <a:r>
              <a:rPr lang="it-IT" dirty="0" err="1" smtClean="0"/>
              <a:t>backed</a:t>
            </a:r>
            <a:r>
              <a:rPr lang="it-IT" dirty="0" smtClean="0"/>
              <a:t>”, i </a:t>
            </a:r>
            <a:r>
              <a:rPr lang="it-IT" dirty="0" err="1" smtClean="0"/>
              <a:t>deployment</a:t>
            </a:r>
            <a:r>
              <a:rPr lang="it-IT" dirty="0" smtClean="0"/>
              <a:t> devono essere cancellati.</a:t>
            </a:r>
          </a:p>
          <a:p>
            <a:endParaRPr lang="it-IT" dirty="0" smtClean="0"/>
          </a:p>
          <a:p>
            <a:r>
              <a:rPr lang="it-IT" dirty="0" smtClean="0"/>
              <a:t>È </a:t>
            </a:r>
            <a:r>
              <a:rPr lang="it-IT" dirty="0"/>
              <a:t>fortemente raccomandato di avviare i comandi seguenti per cancellare tutte le risorse create </a:t>
            </a:r>
            <a:r>
              <a:rPr lang="it-IT" dirty="0" smtClean="0"/>
              <a:t>precedentemente</a:t>
            </a:r>
            <a:endParaRPr lang="it-IT" dirty="0"/>
          </a:p>
          <a:p>
            <a:endParaRPr lang="it-IT" dirty="0" smtClean="0"/>
          </a:p>
          <a:p>
            <a:r>
              <a:rPr lang="it-IT" dirty="0" err="1"/>
              <a:t>kubectl</a:t>
            </a:r>
            <a:r>
              <a:rPr lang="it-IT" dirty="0"/>
              <a:t> delete -f ./</a:t>
            </a:r>
            <a:r>
              <a:rPr lang="it-IT" dirty="0" err="1"/>
              <a:t>mysql-deployment.yaml</a:t>
            </a:r>
            <a:endParaRPr lang="it-IT" dirty="0"/>
          </a:p>
          <a:p>
            <a:r>
              <a:rPr lang="it-IT" dirty="0" err="1"/>
              <a:t>kubectl</a:t>
            </a:r>
            <a:r>
              <a:rPr lang="it-IT" dirty="0"/>
              <a:t> delete -f ./</a:t>
            </a:r>
            <a:r>
              <a:rPr lang="it-IT" dirty="0" err="1"/>
              <a:t>wordpress-deployment.yaml</a:t>
            </a:r>
            <a:endParaRPr lang="it-IT" dirty="0"/>
          </a:p>
          <a:p>
            <a:r>
              <a:rPr lang="it-IT" dirty="0" err="1"/>
              <a:t>minikube</a:t>
            </a:r>
            <a:r>
              <a:rPr lang="it-IT" dirty="0"/>
              <a:t> stop</a:t>
            </a:r>
          </a:p>
          <a:p>
            <a:r>
              <a:rPr lang="it-IT" dirty="0" err="1"/>
              <a:t>minikube</a:t>
            </a:r>
            <a:r>
              <a:rPr lang="it-IT" dirty="0"/>
              <a:t> start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65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9700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r>
              <a:rPr lang="it-IT" sz="1732" dirty="0" smtClean="0"/>
              <a:t>Negli esempi precedent</a:t>
            </a:r>
            <a:r>
              <a:rPr lang="it-IT" sz="1732" dirty="0" smtClean="0"/>
              <a:t>i abbiamo utilizzato informazioni private (</a:t>
            </a:r>
            <a:r>
              <a:rPr lang="it-IT" sz="1732" dirty="0" err="1" smtClean="0"/>
              <a:t>pwd</a:t>
            </a:r>
            <a:r>
              <a:rPr lang="it-IT" sz="1732" dirty="0" smtClean="0"/>
              <a:t> </a:t>
            </a:r>
            <a:r>
              <a:rPr lang="it-IT" sz="1732" dirty="0" err="1" smtClean="0"/>
              <a:t>db</a:t>
            </a:r>
            <a:r>
              <a:rPr lang="it-IT" sz="1732" dirty="0" smtClean="0"/>
              <a:t>) in chiaro nel file di </a:t>
            </a:r>
            <a:r>
              <a:rPr lang="it-IT" sz="1732" dirty="0" err="1" smtClean="0"/>
              <a:t>deployment</a:t>
            </a:r>
            <a:endParaRPr lang="it-IT" sz="1732" dirty="0" smtClean="0"/>
          </a:p>
          <a:p>
            <a:pPr marL="486918" lvl="1" indent="-285750"/>
            <a:r>
              <a:rPr lang="it-IT" sz="1732" dirty="0" smtClean="0"/>
              <a:t>K8s mette a disposizione lo strumento dei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.</a:t>
            </a:r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contengono piccole quantità di dati</a:t>
            </a:r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possono essere forniti a un </a:t>
            </a:r>
            <a:r>
              <a:rPr lang="it-IT" sz="1732" dirty="0" err="1" smtClean="0"/>
              <a:t>pod</a:t>
            </a:r>
            <a:r>
              <a:rPr lang="it-IT" sz="1732" dirty="0" smtClean="0"/>
              <a:t> nei seguenti modi:</a:t>
            </a:r>
          </a:p>
          <a:p>
            <a:pPr marL="944118" lvl="2" indent="-285750"/>
            <a:r>
              <a:rPr lang="it-IT" sz="1664" dirty="0" smtClean="0"/>
              <a:t>Un file posizione su un volume (utile ad esempio per i certificati)</a:t>
            </a:r>
          </a:p>
          <a:p>
            <a:pPr marL="944118" lvl="2" indent="-285750"/>
            <a:r>
              <a:rPr lang="it-IT" sz="1664" dirty="0" smtClean="0"/>
              <a:t>Sotto forma di variabile d’ambiente</a:t>
            </a:r>
          </a:p>
          <a:p>
            <a:pPr marL="486918" lvl="1" indent="-285750"/>
            <a:r>
              <a:rPr lang="it-IT" sz="1732" dirty="0" smtClean="0"/>
              <a:t>K8s fornisce una separazione per 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, ma i dati non vengono criptati</a:t>
            </a:r>
          </a:p>
          <a:p>
            <a:pPr marL="486918" lvl="1" indent="-285750"/>
            <a:r>
              <a:rPr lang="it-IT" sz="1732" dirty="0" err="1" smtClean="0"/>
              <a:t>Ticamente</a:t>
            </a:r>
            <a:r>
              <a:rPr lang="it-IT" sz="1732" dirty="0" smtClean="0"/>
              <a:t> sono semplicemente codificati in base64 e iniettati a </a:t>
            </a:r>
            <a:r>
              <a:rPr lang="it-IT" sz="1732" dirty="0" err="1" smtClean="0"/>
              <a:t>runtime</a:t>
            </a:r>
            <a:r>
              <a:rPr lang="it-IT" sz="1732" dirty="0" smtClean="0"/>
              <a:t> nel </a:t>
            </a:r>
            <a:r>
              <a:rPr lang="it-IT" sz="1732" dirty="0" err="1" smtClean="0"/>
              <a:t>pod</a:t>
            </a:r>
            <a:endParaRPr lang="it-IT" sz="1732" dirty="0" smtClean="0"/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sono formati da coppie di chiavi/valore</a:t>
            </a:r>
          </a:p>
          <a:p>
            <a:pPr marL="944118" lvl="2" indent="-285750"/>
            <a:endParaRPr lang="it-IT" sz="1664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err="1"/>
              <a:t>Secrets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936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25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9700555" cy="4571999"/>
          </a:xfrm>
        </p:spPr>
        <p:txBody>
          <a:bodyPr>
            <a:normAutofit fontScale="92500"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possono essere creati con </a:t>
            </a:r>
            <a:r>
              <a:rPr lang="it-IT" sz="1732" dirty="0" err="1" smtClean="0"/>
              <a:t>kubectl</a:t>
            </a:r>
            <a:r>
              <a:rPr lang="it-IT" sz="1732" dirty="0" smtClean="0"/>
              <a:t>, in due modi</a:t>
            </a:r>
          </a:p>
          <a:p>
            <a:pPr marL="944118" lvl="2" indent="-285750"/>
            <a:r>
              <a:rPr lang="it-IT" sz="1664" dirty="0" smtClean="0"/>
              <a:t>Da un file: </a:t>
            </a:r>
            <a:r>
              <a:rPr lang="it-IT" sz="1664" dirty="0" err="1" smtClean="0"/>
              <a:t>kubectl</a:t>
            </a:r>
            <a:r>
              <a:rPr lang="it-IT" sz="1664" dirty="0" smtClean="0"/>
              <a:t> create secret </a:t>
            </a:r>
            <a:r>
              <a:rPr lang="it-IT" sz="1664" dirty="0" err="1" smtClean="0"/>
              <a:t>generic</a:t>
            </a:r>
            <a:r>
              <a:rPr lang="it-IT" sz="1664" dirty="0" smtClean="0"/>
              <a:t> </a:t>
            </a:r>
            <a:r>
              <a:rPr lang="it-IT" sz="1664" dirty="0" err="1" smtClean="0"/>
              <a:t>db</a:t>
            </a:r>
            <a:r>
              <a:rPr lang="it-IT" sz="1664" dirty="0" smtClean="0"/>
              <a:t>-</a:t>
            </a:r>
            <a:r>
              <a:rPr lang="it-IT" sz="1664" dirty="0" err="1" smtClean="0"/>
              <a:t>user</a:t>
            </a:r>
            <a:r>
              <a:rPr lang="it-IT" sz="1664" dirty="0" smtClean="0"/>
              <a:t>-pass --from-file=/.username.txt --from-file=./password.txt</a:t>
            </a:r>
          </a:p>
          <a:p>
            <a:pPr marL="944118" lvl="2" indent="-285750"/>
            <a:r>
              <a:rPr lang="it-IT" sz="1664" dirty="0" smtClean="0"/>
              <a:t>Da un </a:t>
            </a:r>
            <a:r>
              <a:rPr lang="it-IT" sz="1664" dirty="0" err="1" smtClean="0"/>
              <a:t>literal</a:t>
            </a:r>
            <a:r>
              <a:rPr lang="it-IT" sz="1664" dirty="0" smtClean="0"/>
              <a:t>: </a:t>
            </a:r>
            <a:r>
              <a:rPr lang="it-IT" sz="1664" dirty="0" err="1"/>
              <a:t>k</a:t>
            </a:r>
            <a:r>
              <a:rPr lang="it-IT" sz="1664" dirty="0" err="1" smtClean="0"/>
              <a:t>ubectl</a:t>
            </a:r>
            <a:r>
              <a:rPr lang="it-IT" sz="1664" dirty="0" smtClean="0"/>
              <a:t> create secret </a:t>
            </a:r>
            <a:r>
              <a:rPr lang="it-IT" sz="1664" dirty="0" err="1" smtClean="0"/>
              <a:t>generic</a:t>
            </a:r>
            <a:r>
              <a:rPr lang="it-IT" sz="1664" dirty="0" smtClean="0"/>
              <a:t> </a:t>
            </a:r>
            <a:r>
              <a:rPr lang="it-IT" sz="1664" dirty="0" err="1" smtClean="0"/>
              <a:t>mysql</a:t>
            </a:r>
            <a:r>
              <a:rPr lang="it-IT" sz="1664" dirty="0" smtClean="0"/>
              <a:t>-pass --from-</a:t>
            </a:r>
            <a:r>
              <a:rPr lang="it-IT" sz="1664" dirty="0" err="1" smtClean="0"/>
              <a:t>literal</a:t>
            </a:r>
            <a:r>
              <a:rPr lang="it-IT" sz="1664" dirty="0" smtClean="0"/>
              <a:t>=password=YOUR_PASSWORD</a:t>
            </a:r>
          </a:p>
          <a:p>
            <a:pPr marL="944118" lvl="2" indent="-285750"/>
            <a:endParaRPr lang="it-IT" sz="1664" dirty="0" smtClean="0"/>
          </a:p>
          <a:p>
            <a:pPr marL="201168" lvl="1" indent="0">
              <a:buNone/>
            </a:pPr>
            <a:r>
              <a:rPr lang="it-IT" sz="1732" dirty="0" smtClean="0"/>
              <a:t>Nel file di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possiamo referenziare i </a:t>
            </a:r>
            <a:r>
              <a:rPr lang="it-IT" sz="1732" dirty="0" err="1" smtClean="0"/>
              <a:t>secrets</a:t>
            </a:r>
            <a:r>
              <a:rPr lang="it-IT" sz="1732" dirty="0" smtClean="0"/>
              <a:t> tramite il nome e la </a:t>
            </a:r>
            <a:r>
              <a:rPr lang="it-IT" sz="1732" dirty="0" err="1" smtClean="0"/>
              <a:t>key</a:t>
            </a:r>
            <a:endParaRPr lang="it-IT" sz="1732" dirty="0" smtClean="0"/>
          </a:p>
          <a:p>
            <a:pPr marL="944118" lvl="2" indent="-285750"/>
            <a:endParaRPr lang="it-IT" sz="1664" dirty="0" smtClean="0"/>
          </a:p>
          <a:p>
            <a:r>
              <a:rPr lang="it-IT" dirty="0" err="1"/>
              <a:t>kubectl</a:t>
            </a:r>
            <a:r>
              <a:rPr lang="it-IT" dirty="0"/>
              <a:t> create secret </a:t>
            </a:r>
            <a:r>
              <a:rPr lang="it-IT" dirty="0" err="1"/>
              <a:t>generic</a:t>
            </a:r>
            <a:r>
              <a:rPr lang="it-IT" dirty="0"/>
              <a:t> </a:t>
            </a:r>
            <a:r>
              <a:rPr lang="it-IT" dirty="0" err="1"/>
              <a:t>db</a:t>
            </a:r>
            <a:r>
              <a:rPr lang="it-IT" dirty="0"/>
              <a:t>-</a:t>
            </a:r>
            <a:r>
              <a:rPr lang="it-IT" dirty="0" err="1"/>
              <a:t>user</a:t>
            </a:r>
            <a:r>
              <a:rPr lang="it-IT" dirty="0"/>
              <a:t>-pass --from-file=./username.txt --from-file=./password.txt</a:t>
            </a:r>
          </a:p>
          <a:p>
            <a:r>
              <a:rPr lang="it-IT" dirty="0" err="1"/>
              <a:t>kubectl</a:t>
            </a:r>
            <a:r>
              <a:rPr lang="it-IT" dirty="0"/>
              <a:t> create secret </a:t>
            </a:r>
            <a:r>
              <a:rPr lang="it-IT" dirty="0" err="1"/>
              <a:t>generic</a:t>
            </a:r>
            <a:r>
              <a:rPr lang="it-IT" dirty="0"/>
              <a:t> </a:t>
            </a:r>
            <a:r>
              <a:rPr lang="it-IT" dirty="0" err="1"/>
              <a:t>mysql</a:t>
            </a:r>
            <a:r>
              <a:rPr lang="it-IT" dirty="0"/>
              <a:t>-pass --from-</a:t>
            </a:r>
            <a:r>
              <a:rPr lang="it-IT" dirty="0" err="1"/>
              <a:t>literal</a:t>
            </a:r>
            <a:r>
              <a:rPr lang="it-IT" dirty="0"/>
              <a:t>=password=PASSWORDS_IN_PLAIN_TEXT_ARE_BAD_WE_WILL_SHOW_SOMETHING_MORE_SECURE_LATER</a:t>
            </a:r>
          </a:p>
          <a:p>
            <a:r>
              <a:rPr lang="it-IT" dirty="0" err="1"/>
              <a:t>kubectl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smtClean="0"/>
              <a:t>secret</a:t>
            </a:r>
            <a:endParaRPr lang="it-IT" dirty="0"/>
          </a:p>
          <a:p>
            <a:r>
              <a:rPr lang="it-IT" dirty="0" err="1"/>
              <a:t>kubectl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-f </a:t>
            </a:r>
            <a:r>
              <a:rPr lang="it-IT" dirty="0" err="1"/>
              <a:t>mysql-deployment.yaml</a:t>
            </a:r>
            <a:endParaRPr lang="it-IT" dirty="0"/>
          </a:p>
          <a:p>
            <a:r>
              <a:rPr lang="it-IT" dirty="0" err="1"/>
              <a:t>kubectl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-f </a:t>
            </a:r>
            <a:r>
              <a:rPr lang="it-IT" dirty="0" err="1"/>
              <a:t>wordpress-deployment.yaml</a:t>
            </a:r>
            <a:endParaRPr lang="it-IT" dirty="0"/>
          </a:p>
          <a:p>
            <a:r>
              <a:rPr lang="it-IT" dirty="0" err="1"/>
              <a:t>minikube</a:t>
            </a:r>
            <a:r>
              <a:rPr lang="it-IT" dirty="0"/>
              <a:t> service </a:t>
            </a:r>
            <a:r>
              <a:rPr lang="it-IT" dirty="0" err="1"/>
              <a:t>wordpress</a:t>
            </a:r>
            <a:r>
              <a:rPr lang="it-IT" dirty="0"/>
              <a:t> --</a:t>
            </a:r>
            <a:r>
              <a:rPr lang="it-IT" dirty="0" err="1"/>
              <a:t>url</a:t>
            </a:r>
            <a:endParaRPr lang="it-IT" dirty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err="1"/>
              <a:t>Secrets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936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194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9700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r>
              <a:rPr lang="it-IT" sz="1732" dirty="0" smtClean="0"/>
              <a:t>Esistono pacchetti gratuiti e a pagamento per il monitoraggio delle risorse</a:t>
            </a:r>
          </a:p>
          <a:p>
            <a:pPr marL="486918" lvl="1" indent="-285750"/>
            <a:r>
              <a:rPr lang="it-IT" sz="1732" dirty="0" smtClean="0"/>
              <a:t>Esploreremo k8s native </a:t>
            </a:r>
            <a:r>
              <a:rPr lang="it-IT" sz="1732" dirty="0" err="1" smtClean="0"/>
              <a:t>stack</a:t>
            </a:r>
            <a:endParaRPr lang="it-IT" sz="1732" dirty="0" smtClean="0"/>
          </a:p>
          <a:p>
            <a:pPr marL="944118" lvl="2" indent="-285750"/>
            <a:r>
              <a:rPr lang="it-IT" sz="1664" dirty="0" err="1" smtClean="0"/>
              <a:t>Heapster</a:t>
            </a:r>
            <a:r>
              <a:rPr lang="it-IT" sz="1664" dirty="0" smtClean="0"/>
              <a:t>: attivo sui </a:t>
            </a:r>
            <a:r>
              <a:rPr lang="it-IT" sz="1664" dirty="0" err="1" smtClean="0"/>
              <a:t>pod</a:t>
            </a:r>
            <a:r>
              <a:rPr lang="it-IT" sz="1664" dirty="0" smtClean="0"/>
              <a:t>, raccoglie</a:t>
            </a:r>
          </a:p>
          <a:p>
            <a:pPr marL="944118" lvl="2" indent="-285750"/>
            <a:r>
              <a:rPr lang="it-IT" sz="1664" dirty="0" err="1" smtClean="0"/>
              <a:t>InfluxDB</a:t>
            </a:r>
            <a:endParaRPr lang="it-IT" sz="1664" dirty="0" smtClean="0"/>
          </a:p>
          <a:p>
            <a:pPr marL="944118" lvl="2" indent="-285750"/>
            <a:r>
              <a:rPr lang="it-IT" sz="1664" dirty="0" err="1" smtClean="0"/>
              <a:t>Grafana</a:t>
            </a:r>
            <a:endParaRPr lang="it-IT" sz="1664" dirty="0" smtClean="0"/>
          </a:p>
          <a:p>
            <a:pPr marL="944118" lvl="2" indent="-285750"/>
            <a:endParaRPr lang="it-IT" sz="1664" dirty="0"/>
          </a:p>
          <a:p>
            <a:pPr marL="486918" lvl="1" indent="-285750"/>
            <a:r>
              <a:rPr lang="it-IT" sz="1732" dirty="0" err="1" smtClean="0"/>
              <a:t>Heapster</a:t>
            </a:r>
            <a:r>
              <a:rPr lang="it-IT" sz="1732" dirty="0" smtClean="0"/>
              <a:t> è attivo sui </a:t>
            </a:r>
            <a:r>
              <a:rPr lang="it-IT" sz="1732" dirty="0" err="1" smtClean="0"/>
              <a:t>pod</a:t>
            </a:r>
            <a:r>
              <a:rPr lang="it-IT" sz="1732" dirty="0" smtClean="0"/>
              <a:t>, raccoglie i dati, li salva su </a:t>
            </a:r>
            <a:r>
              <a:rPr lang="it-IT" sz="1732" dirty="0" err="1" smtClean="0"/>
              <a:t>InfluxDB</a:t>
            </a:r>
            <a:r>
              <a:rPr lang="it-IT" sz="1732" dirty="0" smtClean="0"/>
              <a:t> e i dati vengono visualizzata da </a:t>
            </a:r>
            <a:r>
              <a:rPr lang="it-IT" sz="1732" dirty="0" err="1" smtClean="0"/>
              <a:t>Grafana</a:t>
            </a:r>
            <a:endParaRPr lang="it-IT" sz="1732" dirty="0" smtClean="0"/>
          </a:p>
          <a:p>
            <a:pPr marL="486918" lvl="1" indent="-285750"/>
            <a:r>
              <a:rPr lang="it-IT" sz="1732" dirty="0" err="1" smtClean="0"/>
              <a:t>Heapster</a:t>
            </a:r>
            <a:r>
              <a:rPr lang="it-IT" sz="1732" dirty="0" smtClean="0"/>
              <a:t> è mantenuto da CNCF (</a:t>
            </a:r>
            <a:r>
              <a:rPr lang="it-IT" sz="1732" dirty="0" err="1" smtClean="0"/>
              <a:t>Cloud</a:t>
            </a:r>
            <a:r>
              <a:rPr lang="it-IT" sz="1732" dirty="0" smtClean="0"/>
              <a:t> Native Computer Foundation)</a:t>
            </a:r>
            <a:endParaRPr lang="it-IT" sz="1732" dirty="0"/>
          </a:p>
          <a:p>
            <a:pPr marL="486918" lvl="1" indent="-285750"/>
            <a:r>
              <a:rPr lang="it-IT" sz="1732" dirty="0" smtClean="0"/>
              <a:t>In </a:t>
            </a:r>
            <a:r>
              <a:rPr lang="it-IT" sz="1732" dirty="0" err="1" smtClean="0"/>
              <a:t>cloud</a:t>
            </a:r>
            <a:r>
              <a:rPr lang="it-IT" sz="1732" dirty="0" smtClean="0"/>
              <a:t> è quasi sempre già attivo, su </a:t>
            </a:r>
            <a:r>
              <a:rPr lang="it-IT" sz="1732" dirty="0" err="1" smtClean="0"/>
              <a:t>minikube</a:t>
            </a:r>
            <a:r>
              <a:rPr lang="it-IT" sz="1732" dirty="0" smtClean="0"/>
              <a:t>:</a:t>
            </a:r>
          </a:p>
          <a:p>
            <a:pPr marL="944118" lvl="2" indent="-285750"/>
            <a:r>
              <a:rPr lang="it-IT" sz="1664" dirty="0" err="1" smtClean="0"/>
              <a:t>minikube</a:t>
            </a:r>
            <a:r>
              <a:rPr lang="it-IT" sz="1664" dirty="0" smtClean="0"/>
              <a:t> </a:t>
            </a:r>
            <a:r>
              <a:rPr lang="it-IT" sz="1664" dirty="0" err="1" smtClean="0"/>
              <a:t>addons</a:t>
            </a:r>
            <a:r>
              <a:rPr lang="it-IT" sz="1664" dirty="0" smtClean="0"/>
              <a:t> </a:t>
            </a:r>
            <a:r>
              <a:rPr lang="it-IT" sz="1664" dirty="0" err="1" smtClean="0"/>
              <a:t>enable</a:t>
            </a:r>
            <a:r>
              <a:rPr lang="it-IT" sz="1664" dirty="0" smtClean="0"/>
              <a:t> </a:t>
            </a:r>
            <a:r>
              <a:rPr lang="it-IT" sz="1664" dirty="0" err="1" smtClean="0"/>
              <a:t>heapster</a:t>
            </a:r>
            <a:endParaRPr lang="it-IT" sz="1664" dirty="0" smtClean="0"/>
          </a:p>
          <a:p>
            <a:pPr marL="944118" lvl="2" indent="-285750"/>
            <a:r>
              <a:rPr lang="it-IT" sz="1664" dirty="0" err="1" smtClean="0"/>
              <a:t>kubectl</a:t>
            </a:r>
            <a:r>
              <a:rPr lang="it-IT" sz="1664" dirty="0" smtClean="0"/>
              <a:t> </a:t>
            </a:r>
            <a:r>
              <a:rPr lang="it-IT" sz="1664" dirty="0" err="1" smtClean="0"/>
              <a:t>get</a:t>
            </a:r>
            <a:r>
              <a:rPr lang="it-IT" sz="1664" dirty="0" smtClean="0"/>
              <a:t> </a:t>
            </a:r>
            <a:r>
              <a:rPr lang="it-IT" sz="1664" dirty="0" err="1" smtClean="0"/>
              <a:t>pods</a:t>
            </a:r>
            <a:r>
              <a:rPr lang="it-IT" sz="1664" dirty="0" smtClean="0"/>
              <a:t> --</a:t>
            </a:r>
            <a:r>
              <a:rPr lang="it-IT" sz="1664" dirty="0" err="1" smtClean="0"/>
              <a:t>namespace</a:t>
            </a:r>
            <a:r>
              <a:rPr lang="it-IT" sz="1664" dirty="0" smtClean="0"/>
              <a:t>=</a:t>
            </a:r>
            <a:r>
              <a:rPr lang="it-IT" sz="1664" dirty="0" err="1" smtClean="0"/>
              <a:t>kube-system</a:t>
            </a:r>
            <a:r>
              <a:rPr lang="it-IT" sz="1664" dirty="0" smtClean="0"/>
              <a:t>  (aspetta un </a:t>
            </a:r>
            <a:r>
              <a:rPr lang="it-IT" sz="1664" dirty="0" err="1" smtClean="0"/>
              <a:t>po</a:t>
            </a:r>
            <a:r>
              <a:rPr lang="it-IT" sz="1664" dirty="0" smtClean="0"/>
              <a:t> di minuti e verifica lo stato dei </a:t>
            </a:r>
            <a:r>
              <a:rPr lang="it-IT" sz="1664" dirty="0" err="1" smtClean="0"/>
              <a:t>pod</a:t>
            </a:r>
            <a:r>
              <a:rPr lang="it-IT" sz="1664" dirty="0" smtClean="0"/>
              <a:t> di </a:t>
            </a:r>
            <a:r>
              <a:rPr lang="it-IT" sz="1664" dirty="0" err="1" smtClean="0"/>
              <a:t>influx</a:t>
            </a:r>
            <a:r>
              <a:rPr lang="it-IT" sz="1664" dirty="0" smtClean="0"/>
              <a:t> e </a:t>
            </a:r>
            <a:r>
              <a:rPr lang="it-IT" sz="1664" dirty="0" err="1" smtClean="0"/>
              <a:t>heapster</a:t>
            </a:r>
            <a:r>
              <a:rPr lang="it-IT" sz="1664" dirty="0"/>
              <a:t>)</a:t>
            </a:r>
            <a:endParaRPr lang="it-IT" sz="1664" dirty="0" smtClean="0"/>
          </a:p>
          <a:p>
            <a:pPr marL="944118" lvl="2" indent="-285750"/>
            <a:r>
              <a:rPr lang="it-IT" sz="1664" dirty="0" err="1" smtClean="0"/>
              <a:t>minikube</a:t>
            </a:r>
            <a:r>
              <a:rPr lang="it-IT" sz="1664" dirty="0" smtClean="0"/>
              <a:t> </a:t>
            </a:r>
            <a:r>
              <a:rPr lang="it-IT" sz="1664" dirty="0" err="1" smtClean="0"/>
              <a:t>addons</a:t>
            </a:r>
            <a:r>
              <a:rPr lang="it-IT" sz="1664" dirty="0" smtClean="0"/>
              <a:t> open </a:t>
            </a:r>
            <a:r>
              <a:rPr lang="it-IT" sz="1664" dirty="0" err="1" smtClean="0"/>
              <a:t>heapster</a:t>
            </a:r>
            <a:endParaRPr lang="it-IT" sz="1664" dirty="0" smtClean="0"/>
          </a:p>
          <a:p>
            <a:pPr marL="486918" lvl="1" indent="-285750"/>
            <a:endParaRPr lang="it-IT" sz="1732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smtClean="0"/>
              <a:t>Utilizzo e monitoraggio delle risorse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936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4044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9700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r>
              <a:rPr lang="it-IT" sz="1732" dirty="0" smtClean="0"/>
              <a:t>Esistono pacchetti gratuiti e a pagamento per il monitoraggio delle risorse</a:t>
            </a:r>
          </a:p>
          <a:p>
            <a:pPr marL="486918" lvl="1" indent="-285750"/>
            <a:r>
              <a:rPr lang="it-IT" sz="1732" dirty="0" smtClean="0"/>
              <a:t>Esploreremo k8s native </a:t>
            </a:r>
            <a:r>
              <a:rPr lang="it-IT" sz="1732" dirty="0" err="1" smtClean="0"/>
              <a:t>stack</a:t>
            </a:r>
            <a:endParaRPr lang="it-IT" sz="1732" dirty="0" smtClean="0"/>
          </a:p>
          <a:p>
            <a:pPr marL="944118" lvl="2" indent="-285750"/>
            <a:r>
              <a:rPr lang="it-IT" sz="1664" dirty="0" err="1" smtClean="0"/>
              <a:t>Heapster</a:t>
            </a:r>
            <a:endParaRPr lang="it-IT" sz="1664" dirty="0" smtClean="0"/>
          </a:p>
          <a:p>
            <a:pPr marL="944118" lvl="2" indent="-285750"/>
            <a:r>
              <a:rPr lang="it-IT" sz="1664" dirty="0" err="1" smtClean="0"/>
              <a:t>InfluxDB</a:t>
            </a:r>
            <a:endParaRPr lang="it-IT" sz="1664" dirty="0" smtClean="0"/>
          </a:p>
          <a:p>
            <a:pPr marL="944118" lvl="2" indent="-285750"/>
            <a:r>
              <a:rPr lang="it-IT" sz="1664" dirty="0" err="1" smtClean="0"/>
              <a:t>Grafana</a:t>
            </a:r>
            <a:endParaRPr lang="it-IT" sz="1664" dirty="0" smtClean="0"/>
          </a:p>
          <a:p>
            <a:pPr marL="944118" lvl="2" indent="-285750"/>
            <a:endParaRPr lang="it-IT" sz="1664" dirty="0"/>
          </a:p>
          <a:p>
            <a:pPr marL="486918" lvl="1" indent="-285750"/>
            <a:r>
              <a:rPr lang="it-IT" sz="1732" dirty="0" err="1" smtClean="0"/>
              <a:t>Heapster</a:t>
            </a:r>
            <a:r>
              <a:rPr lang="it-IT" sz="1732" dirty="0" smtClean="0"/>
              <a:t> è attivo sui </a:t>
            </a:r>
            <a:r>
              <a:rPr lang="it-IT" sz="1732" dirty="0" err="1" smtClean="0"/>
              <a:t>pod</a:t>
            </a:r>
            <a:r>
              <a:rPr lang="it-IT" sz="1732" dirty="0" smtClean="0"/>
              <a:t>, raccoglie i dati, li salva su </a:t>
            </a:r>
            <a:r>
              <a:rPr lang="it-IT" sz="1732" dirty="0" err="1" smtClean="0"/>
              <a:t>InfluxDB</a:t>
            </a:r>
            <a:r>
              <a:rPr lang="it-IT" sz="1732" dirty="0" smtClean="0"/>
              <a:t> e i dati vengono visualizzata da </a:t>
            </a:r>
            <a:r>
              <a:rPr lang="it-IT" sz="1732" dirty="0" err="1" smtClean="0"/>
              <a:t>Grafana</a:t>
            </a:r>
            <a:endParaRPr lang="it-IT" sz="1732" dirty="0" smtClean="0"/>
          </a:p>
          <a:p>
            <a:pPr marL="486918" lvl="1" indent="-285750"/>
            <a:r>
              <a:rPr lang="it-IT" sz="1732" dirty="0" err="1" smtClean="0"/>
              <a:t>Heapster</a:t>
            </a:r>
            <a:r>
              <a:rPr lang="it-IT" sz="1732" dirty="0" smtClean="0"/>
              <a:t> è mantenuto da CNCF (</a:t>
            </a:r>
            <a:r>
              <a:rPr lang="it-IT" sz="1732" dirty="0" err="1" smtClean="0"/>
              <a:t>Cloud</a:t>
            </a:r>
            <a:r>
              <a:rPr lang="it-IT" sz="1732" dirty="0" smtClean="0"/>
              <a:t> Native Computer Foundation)</a:t>
            </a:r>
            <a:endParaRPr lang="it-IT" sz="1732" dirty="0"/>
          </a:p>
          <a:p>
            <a:pPr marL="486918" lvl="1" indent="-285750"/>
            <a:r>
              <a:rPr lang="it-IT" sz="1732" dirty="0" smtClean="0"/>
              <a:t>In </a:t>
            </a:r>
            <a:r>
              <a:rPr lang="it-IT" sz="1732" dirty="0" err="1" smtClean="0"/>
              <a:t>cloud</a:t>
            </a:r>
            <a:r>
              <a:rPr lang="it-IT" sz="1732" dirty="0" smtClean="0"/>
              <a:t> è quasi sempre già attivo, su </a:t>
            </a:r>
            <a:r>
              <a:rPr lang="it-IT" sz="1732" dirty="0" err="1" smtClean="0"/>
              <a:t>minikube</a:t>
            </a:r>
            <a:r>
              <a:rPr lang="it-IT" sz="1732" dirty="0" smtClean="0"/>
              <a:t>:</a:t>
            </a:r>
          </a:p>
          <a:p>
            <a:pPr marL="944118" lvl="2" indent="-285750"/>
            <a:r>
              <a:rPr lang="it-IT" sz="1664" dirty="0" err="1" smtClean="0"/>
              <a:t>minikube</a:t>
            </a:r>
            <a:r>
              <a:rPr lang="it-IT" sz="1664" dirty="0" smtClean="0"/>
              <a:t> </a:t>
            </a:r>
            <a:r>
              <a:rPr lang="it-IT" sz="1664" dirty="0" err="1" smtClean="0"/>
              <a:t>addons</a:t>
            </a:r>
            <a:r>
              <a:rPr lang="it-IT" sz="1664" dirty="0" smtClean="0"/>
              <a:t> </a:t>
            </a:r>
            <a:r>
              <a:rPr lang="it-IT" sz="1664" dirty="0" err="1" smtClean="0"/>
              <a:t>enable</a:t>
            </a:r>
            <a:r>
              <a:rPr lang="it-IT" sz="1664" dirty="0" smtClean="0"/>
              <a:t> </a:t>
            </a:r>
            <a:r>
              <a:rPr lang="it-IT" sz="1664" dirty="0" err="1" smtClean="0"/>
              <a:t>heapster</a:t>
            </a:r>
            <a:r>
              <a:rPr lang="it-IT" sz="1664" dirty="0" smtClean="0"/>
              <a:t> (potrebbe dare </a:t>
            </a:r>
            <a:r>
              <a:rPr lang="it-IT" sz="1664" dirty="0" err="1" smtClean="0"/>
              <a:t>warning</a:t>
            </a:r>
            <a:r>
              <a:rPr lang="it-IT" sz="1664" dirty="0" smtClean="0"/>
              <a:t> </a:t>
            </a:r>
            <a:r>
              <a:rPr lang="it-IT" sz="1664" dirty="0" err="1" smtClean="0"/>
              <a:t>metric</a:t>
            </a:r>
            <a:r>
              <a:rPr lang="it-IT" sz="1664" dirty="0" smtClean="0"/>
              <a:t>-server)</a:t>
            </a:r>
          </a:p>
          <a:p>
            <a:pPr marL="944118" lvl="2" indent="-285750"/>
            <a:r>
              <a:rPr lang="it-IT" sz="1664" dirty="0" err="1" smtClean="0"/>
              <a:t>kubectl</a:t>
            </a:r>
            <a:r>
              <a:rPr lang="it-IT" sz="1664" dirty="0" smtClean="0"/>
              <a:t> </a:t>
            </a:r>
            <a:r>
              <a:rPr lang="it-IT" sz="1664" dirty="0" err="1" smtClean="0"/>
              <a:t>get</a:t>
            </a:r>
            <a:r>
              <a:rPr lang="it-IT" sz="1664" dirty="0" smtClean="0"/>
              <a:t> </a:t>
            </a:r>
            <a:r>
              <a:rPr lang="it-IT" sz="1664" dirty="0" err="1" smtClean="0"/>
              <a:t>pods</a:t>
            </a:r>
            <a:r>
              <a:rPr lang="it-IT" sz="1664" dirty="0" smtClean="0"/>
              <a:t> --</a:t>
            </a:r>
            <a:r>
              <a:rPr lang="it-IT" sz="1664" dirty="0" err="1" smtClean="0"/>
              <a:t>namespace</a:t>
            </a:r>
            <a:r>
              <a:rPr lang="it-IT" sz="1664" dirty="0" smtClean="0"/>
              <a:t>=</a:t>
            </a:r>
            <a:r>
              <a:rPr lang="it-IT" sz="1664" dirty="0" err="1" smtClean="0"/>
              <a:t>kube-system</a:t>
            </a:r>
            <a:r>
              <a:rPr lang="it-IT" sz="1664" dirty="0" smtClean="0"/>
              <a:t>  (aspetta un </a:t>
            </a:r>
            <a:r>
              <a:rPr lang="it-IT" sz="1664" dirty="0" err="1" smtClean="0"/>
              <a:t>po</a:t>
            </a:r>
            <a:r>
              <a:rPr lang="it-IT" sz="1664" dirty="0" smtClean="0"/>
              <a:t> di minuti e verifica lo stato dei </a:t>
            </a:r>
            <a:r>
              <a:rPr lang="it-IT" sz="1664" dirty="0" err="1" smtClean="0"/>
              <a:t>pod</a:t>
            </a:r>
            <a:r>
              <a:rPr lang="it-IT" sz="1664" dirty="0" smtClean="0"/>
              <a:t> di </a:t>
            </a:r>
            <a:r>
              <a:rPr lang="it-IT" sz="1664" dirty="0" err="1" smtClean="0"/>
              <a:t>influx</a:t>
            </a:r>
            <a:r>
              <a:rPr lang="it-IT" sz="1664" dirty="0" smtClean="0"/>
              <a:t> e </a:t>
            </a:r>
            <a:r>
              <a:rPr lang="it-IT" sz="1664" dirty="0" err="1" smtClean="0"/>
              <a:t>heapster</a:t>
            </a:r>
            <a:r>
              <a:rPr lang="it-IT" sz="1664" dirty="0"/>
              <a:t>)</a:t>
            </a:r>
            <a:endParaRPr lang="it-IT" sz="1664" dirty="0" smtClean="0"/>
          </a:p>
          <a:p>
            <a:pPr marL="944118" lvl="2" indent="-285750"/>
            <a:r>
              <a:rPr lang="it-IT" sz="1664" dirty="0" err="1" smtClean="0"/>
              <a:t>minikube</a:t>
            </a:r>
            <a:r>
              <a:rPr lang="it-IT" sz="1664" dirty="0" smtClean="0"/>
              <a:t> </a:t>
            </a:r>
            <a:r>
              <a:rPr lang="it-IT" sz="1664" dirty="0" err="1" smtClean="0"/>
              <a:t>addons</a:t>
            </a:r>
            <a:r>
              <a:rPr lang="it-IT" sz="1664" dirty="0" smtClean="0"/>
              <a:t> open </a:t>
            </a:r>
            <a:r>
              <a:rPr lang="it-IT" sz="1664" dirty="0" err="1" smtClean="0"/>
              <a:t>heapster</a:t>
            </a:r>
            <a:r>
              <a:rPr lang="it-IT" sz="1664" dirty="0" smtClean="0"/>
              <a:t> (</a:t>
            </a:r>
            <a:r>
              <a:rPr lang="pt-BR" sz="1664" dirty="0"/>
              <a:t>minikube service metrics-server -n kube-system </a:t>
            </a:r>
            <a:r>
              <a:rPr lang="pt-BR" sz="1664" dirty="0" smtClean="0"/>
              <a:t>--url)</a:t>
            </a:r>
            <a:endParaRPr lang="it-IT" sz="1664" dirty="0" smtClean="0"/>
          </a:p>
          <a:p>
            <a:pPr marL="486918" lvl="1" indent="-285750"/>
            <a:endParaRPr lang="it-IT" sz="1732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smtClean="0"/>
              <a:t>Utilizzo e monitoraggio delle risorse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936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912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8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" y="0"/>
          <a:ext cx="12191040" cy="686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xmlns="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" y="0"/>
                        <a:ext cx="12191040" cy="686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E8ED21C-F83E-41F7-8641-16DE8402FFF0}"/>
              </a:ext>
            </a:extLst>
          </p:cNvPr>
          <p:cNvSpPr/>
          <p:nvPr/>
        </p:nvSpPr>
        <p:spPr>
          <a:xfrm>
            <a:off x="650208" y="3278272"/>
            <a:ext cx="4879872" cy="2460672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3810" dirty="0" err="1" smtClean="0">
                <a:latin typeface="Arial Black" panose="020B0A04020102020204" pitchFamily="34" charset="0"/>
              </a:rPr>
              <a:t>Kubernates</a:t>
            </a:r>
            <a:endParaRPr lang="it-IT" sz="381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B42237-EBC3-413A-9D91-FF52579900FF}"/>
              </a:ext>
            </a:extLst>
          </p:cNvPr>
          <p:cNvSpPr txBox="1"/>
          <p:nvPr/>
        </p:nvSpPr>
        <p:spPr>
          <a:xfrm>
            <a:off x="664032" y="4105647"/>
            <a:ext cx="4409857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9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sz="24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Hello World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735291" y="1310327"/>
            <a:ext cx="1042604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create </a:t>
            </a:r>
            <a:r>
              <a:rPr lang="it-IT" sz="1600" dirty="0" err="1">
                <a:solidFill>
                  <a:schemeClr val="bg1"/>
                </a:solidFill>
              </a:rPr>
              <a:t>deployment</a:t>
            </a:r>
            <a:r>
              <a:rPr lang="it-IT" sz="1600" dirty="0">
                <a:solidFill>
                  <a:schemeClr val="bg1"/>
                </a:solidFill>
              </a:rPr>
              <a:t> hello-</a:t>
            </a:r>
            <a:r>
              <a:rPr lang="it-IT" sz="1600" dirty="0" err="1">
                <a:solidFill>
                  <a:schemeClr val="bg1"/>
                </a:solidFill>
              </a:rPr>
              <a:t>node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smtClean="0">
                <a:solidFill>
                  <a:schemeClr val="bg1"/>
                </a:solidFill>
              </a:rPr>
              <a:t>image=k8s.gcr.io/echoserver:1.4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deployments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</a:t>
            </a:r>
            <a:r>
              <a:rPr lang="en-US" sz="1600" dirty="0" smtClean="0">
                <a:solidFill>
                  <a:schemeClr val="bg1"/>
                </a:solidFill>
              </a:rPr>
              <a:t>pods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expose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deployment</a:t>
            </a:r>
            <a:r>
              <a:rPr lang="it-IT" sz="1600" dirty="0">
                <a:solidFill>
                  <a:schemeClr val="bg1"/>
                </a:solidFill>
              </a:rPr>
              <a:t> hello-</a:t>
            </a:r>
            <a:r>
              <a:rPr lang="it-IT" sz="1600" dirty="0" err="1">
                <a:solidFill>
                  <a:schemeClr val="bg1"/>
                </a:solidFill>
              </a:rPr>
              <a:t>node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type</a:t>
            </a:r>
            <a:r>
              <a:rPr lang="it-IT" sz="1600" dirty="0">
                <a:solidFill>
                  <a:schemeClr val="bg1"/>
                </a:solidFill>
              </a:rPr>
              <a:t>=</a:t>
            </a:r>
            <a:r>
              <a:rPr lang="it-IT" sz="1600" dirty="0" err="1">
                <a:solidFill>
                  <a:schemeClr val="bg1"/>
                </a:solidFill>
              </a:rPr>
              <a:t>LoadBalancer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port</a:t>
            </a:r>
            <a:r>
              <a:rPr lang="it-IT" sz="1600" dirty="0">
                <a:solidFill>
                  <a:schemeClr val="bg1"/>
                </a:solidFill>
              </a:rPr>
              <a:t>=8080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get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services</a:t>
            </a:r>
            <a:endParaRPr lang="it-IT" sz="1600" dirty="0" smtClean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minikube</a:t>
            </a:r>
            <a:r>
              <a:rPr lang="it-IT" sz="1600" dirty="0">
                <a:solidFill>
                  <a:schemeClr val="bg1"/>
                </a:solidFill>
              </a:rPr>
              <a:t> service hello-</a:t>
            </a:r>
            <a:r>
              <a:rPr lang="it-IT" sz="1600" dirty="0" err="1">
                <a:solidFill>
                  <a:schemeClr val="bg1"/>
                </a:solidFill>
              </a:rPr>
              <a:t>node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url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939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1809945"/>
          </a:xfrm>
        </p:spPr>
        <p:txBody>
          <a:bodyPr>
            <a:normAutofit lnSpcReduction="10000"/>
          </a:bodyPr>
          <a:lstStyle/>
          <a:p>
            <a:pPr marL="486918" lvl="1" indent="-285750"/>
            <a:r>
              <a:rPr lang="it-IT" sz="1800" dirty="0" smtClean="0"/>
              <a:t>I volumi possono essere considerati come delle directory, con dei dati, e i </a:t>
            </a:r>
            <a:r>
              <a:rPr lang="it-IT" sz="1800" dirty="0" err="1" smtClean="0"/>
              <a:t>pod</a:t>
            </a:r>
            <a:r>
              <a:rPr lang="it-IT" sz="1800" dirty="0" smtClean="0"/>
              <a:t> possono avervi accesso.</a:t>
            </a:r>
          </a:p>
          <a:p>
            <a:pPr marL="486918" lvl="1" indent="-285750"/>
            <a:r>
              <a:rPr lang="it-IT" sz="1800" dirty="0" smtClean="0"/>
              <a:t>Alcuni tipi di </a:t>
            </a:r>
            <a:r>
              <a:rPr lang="it-IT" sz="1800" dirty="0" err="1" smtClean="0"/>
              <a:t>Volumes</a:t>
            </a:r>
            <a:r>
              <a:rPr lang="it-IT" sz="1800" dirty="0" smtClean="0"/>
              <a:t> possono condividere dei file e quindi essere associati a dei </a:t>
            </a:r>
            <a:r>
              <a:rPr lang="it-IT" sz="1800" dirty="0" err="1" smtClean="0"/>
              <a:t>pod</a:t>
            </a:r>
            <a:r>
              <a:rPr lang="it-IT" sz="1800" dirty="0" smtClean="0"/>
              <a:t> multipli contemporaneamente</a:t>
            </a:r>
          </a:p>
          <a:p>
            <a:pPr marL="486918" lvl="1" indent="-285750"/>
            <a:r>
              <a:rPr lang="it-IT" sz="1800" dirty="0" err="1" smtClean="0"/>
              <a:t>Kubernates</a:t>
            </a:r>
            <a:r>
              <a:rPr lang="it-IT" sz="1800" dirty="0" smtClean="0"/>
              <a:t> supporta molti tipi di </a:t>
            </a:r>
            <a:r>
              <a:rPr lang="it-IT" sz="1800" dirty="0" err="1" smtClean="0"/>
              <a:t>volumes</a:t>
            </a:r>
            <a:r>
              <a:rPr lang="it-IT" sz="1800" dirty="0" smtClean="0"/>
              <a:t> (in </a:t>
            </a:r>
            <a:r>
              <a:rPr lang="it-IT" sz="1800" dirty="0" err="1" smtClean="0"/>
              <a:t>cloud</a:t>
            </a:r>
            <a:r>
              <a:rPr lang="it-IT" sz="1800" dirty="0" smtClean="0"/>
              <a:t> o bare-metal) (</a:t>
            </a:r>
            <a:r>
              <a:rPr lang="it-IT" sz="1800" dirty="0" smtClean="0">
                <a:hlinkClick r:id="rId3"/>
              </a:rPr>
              <a:t>https</a:t>
            </a:r>
            <a:r>
              <a:rPr lang="it-IT" sz="1800" dirty="0">
                <a:hlinkClick r:id="rId3"/>
              </a:rPr>
              <a:t>://kubernetes.io/docs/concepts/storage/volumes</a:t>
            </a:r>
            <a:r>
              <a:rPr lang="it-IT" sz="1800" dirty="0" smtClean="0">
                <a:hlinkClick r:id="rId3"/>
              </a:rPr>
              <a:t>/</a:t>
            </a:r>
            <a:r>
              <a:rPr lang="it-IT" sz="1800" dirty="0"/>
              <a:t>)</a:t>
            </a:r>
            <a:endParaRPr lang="it-IT" sz="1800" dirty="0" smtClean="0"/>
          </a:p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240125" y="3225689"/>
            <a:ext cx="3761672" cy="31085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awsElasticBlockStore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azureDisk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azureFile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cephfs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cinder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configMap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csi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downwardAPI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emptyDir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fc (</a:t>
            </a:r>
            <a:r>
              <a:rPr lang="en-US" sz="1400" dirty="0" err="1">
                <a:solidFill>
                  <a:schemeClr val="bg1"/>
                </a:solidFill>
              </a:rPr>
              <a:t>fibre</a:t>
            </a:r>
            <a:r>
              <a:rPr lang="en-US" sz="1400" dirty="0">
                <a:solidFill>
                  <a:schemeClr val="bg1"/>
                </a:solidFill>
              </a:rPr>
              <a:t> channel)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flexVolume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flocker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gcePersistentDisk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gitRepo</a:t>
            </a:r>
            <a:r>
              <a:rPr lang="en-US" sz="1400" dirty="0">
                <a:solidFill>
                  <a:schemeClr val="bg1"/>
                </a:solidFill>
              </a:rPr>
              <a:t> (deprecated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778309" y="3333411"/>
            <a:ext cx="3761672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glusterfs</a:t>
            </a:r>
          </a:p>
          <a:p>
            <a:r>
              <a:rPr lang="en-US" sz="1400" dirty="0" err="1" smtClean="0">
                <a:solidFill>
                  <a:schemeClr val="bg1"/>
                </a:solidFill>
              </a:rPr>
              <a:t>hostPath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err="1" smtClean="0">
                <a:solidFill>
                  <a:schemeClr val="bg1"/>
                </a:solidFill>
              </a:rPr>
              <a:t>iscsi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local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nfs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persistentVolumeClaim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projected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portworxVolume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quobyte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rbd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scaleIO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secret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storageos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4571999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smtClean="0"/>
              <a:t>I </a:t>
            </a:r>
            <a:r>
              <a:rPr lang="it-IT" sz="1800" dirty="0" err="1" smtClean="0"/>
              <a:t>pod</a:t>
            </a:r>
            <a:r>
              <a:rPr lang="it-IT" sz="1800" dirty="0" smtClean="0"/>
              <a:t> possono specificare quali volumi hanno bisogno e dove devono essere montati</a:t>
            </a:r>
          </a:p>
          <a:p>
            <a:pPr marL="944118" lvl="2" indent="-285750"/>
            <a:r>
              <a:rPr lang="it-IT" sz="1732" dirty="0" err="1" smtClean="0"/>
              <a:t>spec.volumes</a:t>
            </a:r>
            <a:r>
              <a:rPr lang="it-IT" sz="1732" dirty="0" smtClean="0"/>
              <a:t> </a:t>
            </a:r>
            <a:r>
              <a:rPr lang="it-IT" sz="1732" dirty="0" err="1" smtClean="0"/>
              <a:t>field</a:t>
            </a:r>
            <a:r>
              <a:rPr lang="it-IT" sz="1732" dirty="0" smtClean="0"/>
              <a:t> (quali volumi)</a:t>
            </a:r>
          </a:p>
          <a:p>
            <a:pPr marL="944118" lvl="2" indent="-285750"/>
            <a:r>
              <a:rPr lang="it-IT" sz="1732" dirty="0" err="1" smtClean="0"/>
              <a:t>spec.containers.volumeMounts</a:t>
            </a:r>
            <a:r>
              <a:rPr lang="it-IT" sz="1732" dirty="0" smtClean="0"/>
              <a:t> </a:t>
            </a:r>
            <a:r>
              <a:rPr lang="it-IT" sz="1732" dirty="0" err="1" smtClean="0"/>
              <a:t>field</a:t>
            </a:r>
            <a:r>
              <a:rPr lang="it-IT" sz="1732" dirty="0" smtClean="0"/>
              <a:t> (dove montare)</a:t>
            </a:r>
          </a:p>
          <a:p>
            <a:pPr marL="486918" lvl="1" indent="-285750"/>
            <a:r>
              <a:rPr lang="it-IT" sz="1800" dirty="0" smtClean="0"/>
              <a:t>I </a:t>
            </a:r>
            <a:r>
              <a:rPr lang="it-IT" sz="1800" dirty="0" err="1" smtClean="0"/>
              <a:t>volumes</a:t>
            </a:r>
            <a:r>
              <a:rPr lang="it-IT" sz="1800" dirty="0" smtClean="0"/>
              <a:t> permettono di </a:t>
            </a:r>
            <a:r>
              <a:rPr lang="it-IT" sz="1800" dirty="0" err="1" smtClean="0"/>
              <a:t>seperare</a:t>
            </a:r>
            <a:r>
              <a:rPr lang="it-IT" sz="1800" dirty="0" smtClean="0"/>
              <a:t> la logica </a:t>
            </a:r>
            <a:r>
              <a:rPr lang="it-IT" sz="1800" dirty="0" err="1" smtClean="0"/>
              <a:t>stateless</a:t>
            </a:r>
            <a:r>
              <a:rPr lang="it-IT" sz="1800" dirty="0" smtClean="0"/>
              <a:t> della nostra applicazione dai dati.</a:t>
            </a:r>
          </a:p>
          <a:p>
            <a:pPr marL="486918" lvl="1" indent="-285750"/>
            <a:r>
              <a:rPr lang="it-IT" sz="1800" dirty="0" smtClean="0"/>
              <a:t>La logica può quindi essere scalata, mantenuta e vivere separatamente dai dati.</a:t>
            </a:r>
          </a:p>
          <a:p>
            <a:pPr marL="486918" lvl="1" indent="-285750"/>
            <a:endParaRPr lang="it-IT" sz="1800" dirty="0" smtClean="0"/>
          </a:p>
          <a:p>
            <a:pPr marL="486918" lvl="1" indent="-285750"/>
            <a:r>
              <a:rPr lang="it-IT" sz="1800" dirty="0" err="1" smtClean="0"/>
              <a:t>PersistentVolumes</a:t>
            </a:r>
            <a:r>
              <a:rPr lang="it-IT" sz="1800" dirty="0"/>
              <a:t> </a:t>
            </a:r>
            <a:r>
              <a:rPr lang="it-IT" sz="1800" dirty="0" smtClean="0"/>
              <a:t>possono essere creati in due passi:</a:t>
            </a:r>
          </a:p>
          <a:p>
            <a:pPr marL="944118" lvl="2" indent="-285750"/>
            <a:r>
              <a:rPr lang="it-IT" sz="1664" dirty="0" smtClean="0"/>
              <a:t>Creare gli di memoria sulla macchina virtuale o sul server</a:t>
            </a:r>
          </a:p>
          <a:p>
            <a:pPr marL="944118" lvl="2" indent="-285750"/>
            <a:r>
              <a:rPr lang="it-IT" sz="1664" dirty="0" err="1" smtClean="0"/>
              <a:t>PersistentVolumClaim</a:t>
            </a:r>
            <a:r>
              <a:rPr lang="it-IT" sz="1664" dirty="0"/>
              <a:t> </a:t>
            </a:r>
            <a:r>
              <a:rPr lang="it-IT" sz="1664" dirty="0" smtClean="0"/>
              <a:t>con i quali i </a:t>
            </a:r>
            <a:r>
              <a:rPr lang="it-IT" sz="1664" dirty="0" err="1" smtClean="0"/>
              <a:t>pod</a:t>
            </a:r>
            <a:r>
              <a:rPr lang="it-IT" sz="1664" dirty="0" smtClean="0"/>
              <a:t> possono richiedere la possibilità di utilizzare un </a:t>
            </a:r>
            <a:r>
              <a:rPr lang="it-IT" sz="1664" dirty="0" err="1" smtClean="0"/>
              <a:t>persistent</a:t>
            </a:r>
            <a:r>
              <a:rPr lang="it-IT" sz="1664" dirty="0" smtClean="0"/>
              <a:t> </a:t>
            </a:r>
            <a:r>
              <a:rPr lang="it-IT" sz="1664" dirty="0" err="1" smtClean="0"/>
              <a:t>volumes</a:t>
            </a:r>
            <a:r>
              <a:rPr lang="it-IT" sz="1664" dirty="0" smtClean="0"/>
              <a:t>. </a:t>
            </a:r>
            <a:endParaRPr lang="it-IT" sz="1664" dirty="0"/>
          </a:p>
          <a:p>
            <a:pPr marL="486918" lvl="1" indent="-285750"/>
            <a:r>
              <a:rPr lang="it-IT" sz="1732" dirty="0" smtClean="0"/>
              <a:t>Il master di k8s analizzerà le richieste dei </a:t>
            </a:r>
            <a:r>
              <a:rPr lang="it-IT" sz="1732" dirty="0" err="1" smtClean="0"/>
              <a:t>pod</a:t>
            </a:r>
            <a:r>
              <a:rPr lang="it-IT" sz="1732" dirty="0" smtClean="0"/>
              <a:t>, </a:t>
            </a:r>
            <a:r>
              <a:rPr lang="it-IT" sz="1732" dirty="0" err="1" smtClean="0"/>
              <a:t>matchando</a:t>
            </a:r>
            <a:r>
              <a:rPr lang="it-IT" sz="1732" dirty="0" smtClean="0"/>
              <a:t> tra </a:t>
            </a:r>
            <a:r>
              <a:rPr lang="it-IT" sz="1732" dirty="0" err="1" smtClean="0"/>
              <a:t>claims</a:t>
            </a:r>
            <a:r>
              <a:rPr lang="it-IT" sz="1732" dirty="0" smtClean="0"/>
              <a:t> e volumi (by </a:t>
            </a:r>
            <a:r>
              <a:rPr lang="it-IT" sz="1732" dirty="0" err="1" smtClean="0"/>
              <a:t>name</a:t>
            </a:r>
            <a:r>
              <a:rPr lang="it-IT" sz="1732" dirty="0" smtClean="0"/>
              <a:t>, </a:t>
            </a:r>
            <a:r>
              <a:rPr lang="it-IT" sz="1732" dirty="0" err="1" smtClean="0"/>
              <a:t>storage</a:t>
            </a:r>
            <a:r>
              <a:rPr lang="it-IT" sz="1732" dirty="0" smtClean="0"/>
              <a:t> </a:t>
            </a:r>
            <a:r>
              <a:rPr lang="it-IT" sz="1732" dirty="0" err="1" smtClean="0"/>
              <a:t>size</a:t>
            </a:r>
            <a:r>
              <a:rPr lang="it-IT" sz="1732" dirty="0" smtClean="0"/>
              <a:t>, </a:t>
            </a:r>
            <a:r>
              <a:rPr lang="it-IT" sz="1732" dirty="0" err="1" smtClean="0"/>
              <a:t>storage</a:t>
            </a:r>
            <a:r>
              <a:rPr lang="it-IT" sz="1732" dirty="0" smtClean="0"/>
              <a:t> </a:t>
            </a:r>
            <a:r>
              <a:rPr lang="it-IT" sz="1732" dirty="0" err="1" smtClean="0"/>
              <a:t>class</a:t>
            </a:r>
            <a:r>
              <a:rPr lang="it-IT" sz="1732" dirty="0" smtClean="0"/>
              <a:t>, …)</a:t>
            </a:r>
          </a:p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94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714" y="1134486"/>
            <a:ext cx="8470568" cy="49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6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5128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Persistent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06" y="1386638"/>
            <a:ext cx="4328535" cy="3726503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91857" y="1195670"/>
            <a:ext cx="54832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Tramite file </a:t>
            </a:r>
            <a:r>
              <a:rPr lang="it-IT" dirty="0" err="1" smtClean="0"/>
              <a:t>yaml</a:t>
            </a:r>
            <a:r>
              <a:rPr lang="it-IT" dirty="0" smtClean="0"/>
              <a:t> possiamo definire i </a:t>
            </a:r>
            <a:r>
              <a:rPr lang="it-IT" dirty="0" err="1" smtClean="0"/>
              <a:t>volumes</a:t>
            </a:r>
            <a:endParaRPr lang="it-IT" dirty="0"/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kind</a:t>
            </a:r>
            <a:r>
              <a:rPr lang="it-IT" dirty="0" smtClean="0"/>
              <a:t>: </a:t>
            </a:r>
            <a:r>
              <a:rPr lang="it-IT" dirty="0" err="1" smtClean="0"/>
              <a:t>PersistentVolume</a:t>
            </a:r>
            <a:r>
              <a:rPr lang="it-IT" dirty="0" smtClean="0"/>
              <a:t> (la tipologia + utilizzata)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Tramite i metadati assegniamo un nome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E la </a:t>
            </a:r>
            <a:r>
              <a:rPr lang="it-IT" dirty="0" err="1" smtClean="0"/>
              <a:t>label</a:t>
            </a:r>
            <a:r>
              <a:rPr lang="it-IT" dirty="0" smtClean="0"/>
              <a:t> che definisce il tipo, in questo caso </a:t>
            </a:r>
            <a:r>
              <a:rPr lang="it-IT" dirty="0" err="1" smtClean="0"/>
              <a:t>local</a:t>
            </a:r>
            <a:r>
              <a:rPr lang="it-IT" dirty="0" smtClean="0"/>
              <a:t> (di </a:t>
            </a:r>
            <a:r>
              <a:rPr lang="it-IT" dirty="0" err="1" smtClean="0"/>
              <a:t>minikube</a:t>
            </a:r>
            <a:r>
              <a:rPr lang="it-IT" dirty="0" smtClean="0"/>
              <a:t>)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Si assegna una classe (</a:t>
            </a:r>
            <a:r>
              <a:rPr lang="it-IT" dirty="0" err="1" smtClean="0"/>
              <a:t>StorageClassName</a:t>
            </a:r>
            <a:r>
              <a:rPr lang="it-IT" dirty="0" smtClean="0"/>
              <a:t>) in modo da poter fare un’associazione nel </a:t>
            </a:r>
            <a:r>
              <a:rPr lang="it-IT" dirty="0" err="1" smtClean="0"/>
              <a:t>claim</a:t>
            </a:r>
            <a:endParaRPr lang="it-IT" dirty="0" smtClean="0"/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Una capacità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/>
              <a:t>u</a:t>
            </a:r>
            <a:r>
              <a:rPr lang="it-IT" dirty="0" smtClean="0"/>
              <a:t>n </a:t>
            </a:r>
            <a:r>
              <a:rPr lang="it-IT" dirty="0" err="1" smtClean="0"/>
              <a:t>access</a:t>
            </a:r>
            <a:r>
              <a:rPr lang="it-IT" dirty="0"/>
              <a:t> </a:t>
            </a:r>
            <a:r>
              <a:rPr lang="it-IT" dirty="0" smtClean="0"/>
              <a:t>mode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La directory dove i dati diventano persistenti</a:t>
            </a:r>
          </a:p>
          <a:p>
            <a:pPr marL="486918" lvl="1" indent="-285750"/>
            <a:r>
              <a:rPr lang="it-IT" dirty="0" smtClean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75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7" y="1310328"/>
            <a:ext cx="5128555" cy="4571999"/>
          </a:xfrm>
        </p:spPr>
        <p:txBody>
          <a:bodyPr>
            <a:normAutofit/>
          </a:bodyPr>
          <a:lstStyle/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Claim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1857" y="1195670"/>
            <a:ext cx="54832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I </a:t>
            </a:r>
            <a:r>
              <a:rPr lang="it-IT" dirty="0" err="1" smtClean="0"/>
              <a:t>Pod</a:t>
            </a:r>
            <a:r>
              <a:rPr lang="it-IT" dirty="0" smtClean="0"/>
              <a:t> utilizzano i </a:t>
            </a:r>
            <a:r>
              <a:rPr lang="it-IT" dirty="0" err="1" smtClean="0"/>
              <a:t>PersistentVolumeClaim</a:t>
            </a:r>
            <a:r>
              <a:rPr lang="it-IT" dirty="0" smtClean="0"/>
              <a:t> per richiedere la memoria fisica</a:t>
            </a:r>
          </a:p>
          <a:p>
            <a:pPr marL="486918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K8s utilizza i </a:t>
            </a:r>
            <a:r>
              <a:rPr lang="it-IT" dirty="0" err="1" smtClean="0"/>
              <a:t>claim</a:t>
            </a:r>
            <a:r>
              <a:rPr lang="it-IT" dirty="0" smtClean="0"/>
              <a:t> per ricercare un volume che soddisfa i requisiti</a:t>
            </a:r>
          </a:p>
          <a:p>
            <a:pPr marL="944118" lvl="2" indent="-285750">
              <a:buFont typeface="Arial" panose="020B0604020202020204" pitchFamily="34" charset="0"/>
              <a:buChar char="•"/>
            </a:pPr>
            <a:r>
              <a:rPr lang="it-IT" dirty="0" smtClean="0"/>
              <a:t>Se trova un match effettua un bin</a:t>
            </a:r>
          </a:p>
          <a:p>
            <a:pPr marL="944118" lvl="2" indent="-285750">
              <a:buFont typeface="Arial" panose="020B0604020202020204" pitchFamily="34" charset="0"/>
              <a:buChar char="•"/>
            </a:pPr>
            <a:r>
              <a:rPr lang="it-IT" dirty="0" smtClean="0"/>
              <a:t>Se non trova un match, ritornerà un errore 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72" y="1381746"/>
            <a:ext cx="4557155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Esercizio: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Wordpress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e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Volumes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925452" y="1310327"/>
            <a:ext cx="4732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Source: Advanced </a:t>
            </a:r>
            <a:r>
              <a:rPr lang="it-IT" dirty="0" err="1" smtClean="0"/>
              <a:t>Kubernetes</a:t>
            </a:r>
            <a:r>
              <a:rPr lang="it-IT" dirty="0" smtClean="0"/>
              <a:t> </a:t>
            </a:r>
            <a:r>
              <a:rPr lang="it-IT" dirty="0" err="1"/>
              <a:t>Usage</a:t>
            </a:r>
            <a:r>
              <a:rPr lang="it-IT" dirty="0"/>
              <a:t>/</a:t>
            </a:r>
            <a:r>
              <a:rPr lang="it-IT" dirty="0" err="1"/>
              <a:t>Volumes</a:t>
            </a:r>
            <a:r>
              <a:rPr lang="it-IT" dirty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958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935</Words>
  <Application>Microsoft Office PowerPoint</Application>
  <PresentationFormat>Widescreen</PresentationFormat>
  <Paragraphs>162</Paragraphs>
  <Slides>15</Slides>
  <Notes>12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0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Dosis</vt:lpstr>
      <vt:lpstr>Sniglet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Giovanni De Palma</cp:lastModifiedBy>
  <cp:revision>108</cp:revision>
  <dcterms:created xsi:type="dcterms:W3CDTF">2020-04-23T07:04:24Z</dcterms:created>
  <dcterms:modified xsi:type="dcterms:W3CDTF">2020-07-21T11:57:31Z</dcterms:modified>
</cp:coreProperties>
</file>